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720000">
            <a:off x="6126480" y="548640"/>
            <a:ext cx="2468880" cy="2468880"/>
          </a:xfrm>
          <a:prstGeom prst="roundRect">
            <a:avLst>
              <a:gd name="adj" fmla="val 666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 rot="-480000">
            <a:off x="6858000" y="1280160"/>
            <a:ext cx="2011680" cy="2011680"/>
          </a:xfrm>
          <a:prstGeom prst="roundRect">
            <a:avLst>
              <a:gd name="adj" fmla="val 8182"/>
            </a:avLst>
          </a:prstGeom>
          <a:solidFill>
            <a:srgbClr val="10A37F"/>
          </a:solidFill>
          <a:ln/>
        </p:spPr>
      </p:sp>
      <p:sp>
        <p:nvSpPr>
          <p:cNvPr id="4" name="Shape 2"/>
          <p:cNvSpPr/>
          <p:nvPr/>
        </p:nvSpPr>
        <p:spPr>
          <a:xfrm>
            <a:off x="7223760" y="1874520"/>
            <a:ext cx="960120" cy="96012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7223760" y="1874520"/>
            <a:ext cx="960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F172A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VS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02920" y="9144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spc="300" kern="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AI 代码智能体框架对比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1325880"/>
            <a:ext cx="5669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502920" y="2148840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vs  OpenAI Codex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502920" y="32004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调研报告 · 2026-08-14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02920" y="3977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7C8BA1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Model + Harness = Agent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2920" y="43891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由运行在 DeepSeek Harness 中的 AI Agent 生成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3657600"/>
            <a:ext cx="777240" cy="777240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8321040" y="3291840"/>
            <a:ext cx="777240" cy="777240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502920" y="566928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结论与选型建议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02920" y="104241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2026-08-14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1600200"/>
            <a:ext cx="8138160" cy="804672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1600200"/>
            <a:ext cx="64008" cy="804672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709928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  深度定制 / 私有化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77240" y="2029968"/>
            <a:ext cx="7635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选 DeepSeek Harness——开源、插件化、无绑定;正处起步期,参与共建空间大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02920" y="2560320"/>
            <a:ext cx="8138160" cy="804672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1" name="Shape 9"/>
          <p:cNvSpPr/>
          <p:nvPr/>
        </p:nvSpPr>
        <p:spPr>
          <a:xfrm>
            <a:off x="502920" y="2560320"/>
            <a:ext cx="64008" cy="804672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670048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  稳定开箱即用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777240" y="2990088"/>
            <a:ext cx="7635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选 OpenAI Codex——成熟、全场景覆盖、企业治理完善,适合生产级编码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02920" y="3520440"/>
            <a:ext cx="8138160" cy="804672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5" name="Shape 13"/>
          <p:cNvSpPr/>
          <p:nvPr/>
        </p:nvSpPr>
        <p:spPr>
          <a:xfrm>
            <a:off x="502920" y="3520440"/>
            <a:ext cx="64008" cy="804672"/>
          </a:xfrm>
          <a:prstGeom prst="rect">
            <a:avLst/>
          </a:prstGeom>
          <a:solidFill>
            <a:srgbClr val="B45309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3630168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  两者层级不同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777240" y="3950208"/>
            <a:ext cx="7635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DSH 是「搭 Agent 的框架」,Codex 是「用 Agent 的产品」,未来互补大于纯竞争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2920" y="4526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建议:生产环境采用 DSH 前,等待其度过开发者预览期;个人体验 / 研究 / 教学,现在即可上手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09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参考资料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一手来源优先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636776"/>
            <a:ext cx="146304" cy="146304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5544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DSH · 官方 GitHub 仓库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31520" y="1828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github.com/deepseek-ai/deepseek-harness (MIT)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09160" y="1636776"/>
            <a:ext cx="146304" cy="146304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5544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IT之家 · DeepSeek Harness 公测报道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983480" y="1828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m.ithome.com/html/989446.htm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57200" y="2350008"/>
            <a:ext cx="146304" cy="146304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14" name="Text 12"/>
          <p:cNvSpPr/>
          <p:nvPr/>
        </p:nvSpPr>
        <p:spPr>
          <a:xfrm>
            <a:off x="731520" y="22677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凤凰科技 · 把 Agent 能力全部做成插件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25420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tech.ifeng.com/c/8vZ0azYi0Sf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09160" y="2350008"/>
            <a:ext cx="146304" cy="146304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17" name="Text 15"/>
          <p:cNvSpPr/>
          <p:nvPr/>
        </p:nvSpPr>
        <p:spPr>
          <a:xfrm>
            <a:off x="4983480" y="22677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freeCodeCamp · Codex Handbook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983480" y="25420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freecodecamp.org/news/the-codex-handbook-a-practical-guide-to-openai-s-coding-platform/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57200" y="3063240"/>
            <a:ext cx="146304" cy="146304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298094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SourceTrail · Codex macOS App 报道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31520" y="325526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sourcetrail.com/software/ide/openai-debuts-standalone-codex-app-for-macos-with-multi-agent-control/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09160" y="3063240"/>
            <a:ext cx="146304" cy="146304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23" name="Text 21"/>
          <p:cNvSpPr/>
          <p:nvPr/>
        </p:nvSpPr>
        <p:spPr>
          <a:xfrm>
            <a:off x="4983480" y="298094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腾讯云开发者社区 · Codex 可接开源大模型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983480" y="325526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cloud.tencent.cn/developer/article/2693346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" y="3776472"/>
            <a:ext cx="146304" cy="146304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26" name="Text 24"/>
          <p:cNvSpPr/>
          <p:nvPr/>
        </p:nvSpPr>
        <p:spPr>
          <a:xfrm>
            <a:off x="731520" y="369417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本地安装 · @deepseek-ai/dsh v0.1.0-rc.6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731520" y="396849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README 与 package.json 依赖清单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57200" y="45262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4530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注:部分第三方转述数据(尤其基准分数)未经官方原文逐一核验,引用前请以官方文档为准。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一图看懂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两种产品,本质是不同层级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481328"/>
            <a:ext cx="4023360" cy="28346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481328"/>
            <a:ext cx="4023360" cy="82296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169164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731520" y="210312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搭 Agent 的「框架」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31520" y="2542032"/>
            <a:ext cx="35204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开源基础设施,一切皆插件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模型 / 工具 / 沙箱 / UI 全部可替换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公式:Model + Harness = Agent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MIT 协议,可私有化部署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663440" y="1481328"/>
            <a:ext cx="4023360" cy="283464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63440" y="1481328"/>
            <a:ext cx="4023360" cy="82296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14" name="Text 12"/>
          <p:cNvSpPr/>
          <p:nvPr/>
        </p:nvSpPr>
        <p:spPr>
          <a:xfrm>
            <a:off x="4937760" y="169164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0A37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OpenAI Codex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4937760" y="210312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用 Agent 的「产品」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937760" y="2542032"/>
            <a:ext cx="35204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商业产品,开箱即用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模型 × 工具 × 沙箱 × 审批流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CLI / IDE / 桌面 / 云 四种形态</a:t>
            </a:r>
            <a:endParaRPr lang="en-US" sz="1250" dirty="0"/>
          </a:p>
          <a:p>
            <a:pPr marL="342900" indent="-342900">
              <a:lnSpc>
                <a:spcPct val="105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订阅制,企业级治理完善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7200" y="449884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结论:一个是「搭 Agent 的框架」,一个是「用 Agent 的产品」——层级不同,可能互补而非纯竞争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· 基本盘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发布首日 3.3 万+ star 的开源新军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554480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554480"/>
            <a:ext cx="64008" cy="896112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168249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开发者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13232" y="1956816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AI(深度求索)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709160" y="1554480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1554480"/>
            <a:ext cx="64008" cy="896112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13" name="Text 11"/>
          <p:cNvSpPr/>
          <p:nvPr/>
        </p:nvSpPr>
        <p:spPr>
          <a:xfrm>
            <a:off x="4965192" y="1682496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开源协议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965192" y="1956816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MIT(模型权重同样开放)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457200" y="2578608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" y="2578608"/>
            <a:ext cx="64008" cy="896112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2706624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版本状态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13232" y="2980944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v0.1 开发者预览(2026-08-13)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4709160" y="2578608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09160" y="2578608"/>
            <a:ext cx="64008" cy="896112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21" name="Text 19"/>
          <p:cNvSpPr/>
          <p:nvPr/>
        </p:nvSpPr>
        <p:spPr>
          <a:xfrm>
            <a:off x="4965192" y="2706624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核心架构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965192" y="2980944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Cordis 插件系统,一切皆插件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3602736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7200" y="3602736"/>
            <a:ext cx="64008" cy="896112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25" name="Text 23"/>
          <p:cNvSpPr/>
          <p:nvPr/>
        </p:nvSpPr>
        <p:spPr>
          <a:xfrm>
            <a:off x="713232" y="37307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仓库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713232" y="4005072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github.com/deepseek-ai/deepseek-harness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4709160" y="3602736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709160" y="3602736"/>
            <a:ext cx="64008" cy="896112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29" name="Text 27"/>
          <p:cNvSpPr/>
          <p:nvPr/>
        </p:nvSpPr>
        <p:spPr>
          <a:xfrm>
            <a:off x="4965192" y="373075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启动方式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965192" y="4005072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npx @deepseek-ai/dsh web → 127.0.0.1:3080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457200" y="4572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B4530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官方明确警告:预览期迭代迅速,存在破坏性变更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· 核心理念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「一切皆插件」+ 四种运行模式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481328"/>
            <a:ext cx="8229600" cy="914400"/>
          </a:xfrm>
          <a:prstGeom prst="rect">
            <a:avLst/>
          </a:prstGeom>
          <a:solidFill>
            <a:srgbClr val="E8ED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1627632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一切皆插件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31520" y="2048256"/>
            <a:ext cx="7680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模型、工具、技能、会话、沙箱、存储、循环、调度、UI——所有 Agent 能力均由插件组合而成,可自由替换、灵活重组;开发者无需改动源码即可扩展任意能力。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57200" y="2578608"/>
            <a:ext cx="39776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8368" y="2798064"/>
            <a:ext cx="457200" cy="457200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12" name="Text 10"/>
          <p:cNvSpPr/>
          <p:nvPr/>
        </p:nvSpPr>
        <p:spPr>
          <a:xfrm>
            <a:off x="658368" y="2798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80160" y="272491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标准模式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280160" y="3054096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完整工具组合,日常使用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709160" y="2578608"/>
            <a:ext cx="39776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910328" y="2798064"/>
            <a:ext cx="457200" cy="457200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17" name="Text 15"/>
          <p:cNvSpPr/>
          <p:nvPr/>
        </p:nvSpPr>
        <p:spPr>
          <a:xfrm>
            <a:off x="4910328" y="2798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532120" y="272491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PTC 模式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532120" y="3054096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由模型生成代码,组合多轮工具调用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" y="3602736"/>
            <a:ext cx="39776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3822192"/>
            <a:ext cx="457200" cy="457200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22" name="Text 20"/>
          <p:cNvSpPr/>
          <p:nvPr/>
        </p:nvSpPr>
        <p:spPr>
          <a:xfrm>
            <a:off x="658368" y="3822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280160" y="37490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极简模式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1280160" y="407822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仅 shell + 文件编辑,用于模型基准测试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709160" y="3602736"/>
            <a:ext cx="3977640" cy="896112"/>
          </a:xfrm>
          <a:prstGeom prst="roundRect">
            <a:avLst>
              <a:gd name="adj" fmla="val 8163"/>
            </a:avLst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910328" y="3822192"/>
            <a:ext cx="457200" cy="457200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27" name="Text 25"/>
          <p:cNvSpPr/>
          <p:nvPr/>
        </p:nvSpPr>
        <p:spPr>
          <a:xfrm>
            <a:off x="4910328" y="3822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532120" y="374904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创造模式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5532120" y="407822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在内存中试验 Cordis 插件,创作新模式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OpenAI Codex · 基本盘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覆盖全场景的成熟代码智能体产品线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554480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554480"/>
            <a:ext cx="64008" cy="896112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9" name="Text 7"/>
          <p:cNvSpPr/>
          <p:nvPr/>
        </p:nvSpPr>
        <p:spPr>
          <a:xfrm>
            <a:off x="713232" y="16824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开发者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13232" y="1956816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OpenAI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4709160" y="1554480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09160" y="1554480"/>
            <a:ext cx="64008" cy="896112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13" name="Text 11"/>
          <p:cNvSpPr/>
          <p:nvPr/>
        </p:nvSpPr>
        <p:spPr>
          <a:xfrm>
            <a:off x="4965192" y="16824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产品定位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965192" y="1956816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代码智能体(产品+工作流层,非单一模型)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457200" y="2578608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" y="2578608"/>
            <a:ext cx="64008" cy="896112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17" name="Text 15"/>
          <p:cNvSpPr/>
          <p:nvPr/>
        </p:nvSpPr>
        <p:spPr>
          <a:xfrm>
            <a:off x="713232" y="27066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获取方式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13232" y="2980944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随 ChatGPT 付费套餐;CLI 开源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4709160" y="2578608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709160" y="2578608"/>
            <a:ext cx="64008" cy="896112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21" name="Text 19"/>
          <p:cNvSpPr/>
          <p:nvPr/>
        </p:nvSpPr>
        <p:spPr>
          <a:xfrm>
            <a:off x="4965192" y="27066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模型底座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965192" y="2980944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GPT-5.5 系列(2026-04 起);可接第三方开源模型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3602736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7200" y="3602736"/>
            <a:ext cx="64008" cy="896112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25" name="Text 23"/>
          <p:cNvSpPr/>
          <p:nvPr/>
        </p:nvSpPr>
        <p:spPr>
          <a:xfrm>
            <a:off x="713232" y="373075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核心能力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713232" y="4005072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文件访问 / shell / 沙箱 / 审批流 / 代码审查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4709160" y="3602736"/>
            <a:ext cx="3977640" cy="8961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709160" y="3602736"/>
            <a:ext cx="64008" cy="896112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29" name="Text 27"/>
          <p:cNvSpPr/>
          <p:nvPr/>
        </p:nvSpPr>
        <p:spPr>
          <a:xfrm>
            <a:off x="4965192" y="373075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企业能力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965192" y="4005072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RBAC、GitHub Connector、审计(成熟)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457200" y="4572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免费 / Go 档可用,但速率限制更严格;成本按 token 计量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OpenAI Codex · 使用形态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CLI / IDE / 桌面 / 云,四种表面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517904"/>
            <a:ext cx="8229600" cy="6217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21792" y="1627632"/>
            <a:ext cx="402336" cy="402336"/>
          </a:xfrm>
          <a:prstGeom prst="roundRect">
            <a:avLst>
              <a:gd name="adj" fmla="val 18182"/>
            </a:avLst>
          </a:prstGeom>
          <a:solidFill>
            <a:srgbClr val="10A37F"/>
          </a:solidFill>
          <a:ln/>
        </p:spPr>
      </p:sp>
      <p:sp>
        <p:nvSpPr>
          <p:cNvPr id="9" name="Text 7"/>
          <p:cNvSpPr/>
          <p:nvPr/>
        </p:nvSpPr>
        <p:spPr>
          <a:xfrm>
            <a:off x="621792" y="16276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88720" y="1627632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Codex CLI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474720" y="1627632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npm i -g @openai/codex,终端内交互,以可审查的 diff 为中心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267712"/>
            <a:ext cx="8229600" cy="6217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377440"/>
            <a:ext cx="402336" cy="402336"/>
          </a:xfrm>
          <a:prstGeom prst="roundRect">
            <a:avLst>
              <a:gd name="adj" fmla="val 18182"/>
            </a:avLst>
          </a:prstGeom>
          <a:solidFill>
            <a:srgbClr val="10A37F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3774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88720" y="237744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IDE 插件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474720" y="237744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VS Code、Cursor、Windsurf 深度集成,编辑器内使用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017520"/>
            <a:ext cx="8229600" cy="6217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" y="3127248"/>
            <a:ext cx="402336" cy="402336"/>
          </a:xfrm>
          <a:prstGeom prst="roundRect">
            <a:avLst>
              <a:gd name="adj" fmla="val 18182"/>
            </a:avLst>
          </a:prstGeom>
          <a:solidFill>
            <a:srgbClr val="10A37F"/>
          </a:solidFill>
          <a:ln/>
        </p:spPr>
      </p:sp>
      <p:sp>
        <p:nvSpPr>
          <p:cNvPr id="19" name="Text 17"/>
          <p:cNvSpPr/>
          <p:nvPr/>
        </p:nvSpPr>
        <p:spPr>
          <a:xfrm>
            <a:off x="621792" y="312724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03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312724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桌面 App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474720" y="3127248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macOS / Windows「Agent 指挥中心」:并行监控多个 agent,按项目分组线程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57200" y="3767328"/>
            <a:ext cx="8229600" cy="621792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21792" y="3877056"/>
            <a:ext cx="402336" cy="402336"/>
          </a:xfrm>
          <a:prstGeom prst="roundRect">
            <a:avLst>
              <a:gd name="adj" fmla="val 18182"/>
            </a:avLst>
          </a:prstGeom>
          <a:solidFill>
            <a:srgbClr val="10A37F"/>
          </a:solidFill>
          <a:ln/>
        </p:spPr>
      </p:sp>
      <p:sp>
        <p:nvSpPr>
          <p:cNvPr id="24" name="Text 22"/>
          <p:cNvSpPr/>
          <p:nvPr/>
        </p:nvSpPr>
        <p:spPr>
          <a:xfrm>
            <a:off x="621792" y="38770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04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188720" y="3877056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Codex Cloud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474720" y="3877056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连接 GitHub 仓库的云端后台任务,适合长时批量作业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451713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2026 年新增能力:多 Agent 编排(线程按项目分组)、Skills 技能库(按任务自动激活)、支持接入任意开源大模型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06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核心对比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九个维度逐项对比</a:t>
            </a:r>
            <a:endParaRPr lang="en-US" sz="27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63040"/>
          <a:ext cx="8229600" cy="914400"/>
        </p:xfrm>
        <a:graphic>
          <a:graphicData uri="http://schemas.openxmlformats.org/drawingml/2006/table">
            <a:tbl>
              <a:tblPr/>
              <a:tblGrid>
                <a:gridCol w="1051560"/>
                <a:gridCol w="3566160"/>
                <a:gridCol w="361188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维度</a:t>
                      </a:r>
                      <a:endParaRPr lang="en-US" sz="12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DeepSeek Harness</a:t>
                      </a:r>
                      <a:endParaRPr lang="en-US" sz="12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6BF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OpenAI Codex</a:t>
                      </a:r>
                      <a:endParaRPr lang="en-US" sz="12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0A37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定位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开源 Agent 框架(基础设施)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商业代码智能体产品(开箱即用)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开源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完全开源 MIT(含模型权重)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CLI 开源,主体闭源订阅制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架构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插件化组合,任意组件可替换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统一产品,组件不可替换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模型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DeepSeek-V4 系列(1M 上下文)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GPT-5.5 系列;可接第三方模型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扩展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npm 插件生态(dsh-plugin)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Skills 技能库 + IDE/GitHub 生态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入口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Web UI / headless 命令行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CLI / IDE / 桌面 App / Cloud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多 Agent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子代理并行 + workflow 编排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桌面指挥中心 + Cloud 后台任务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成本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免费,可自部署私有化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订阅制,按 token 计费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成熟度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2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v0.1 开发者预览(首日 3.3 万 star)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成熟产品线,大规模商用</a:t>
                      </a:r>
                      <a:endParaRPr lang="en-US" sz="1100" dirty="0"/>
                    </a:p>
                  </a:txBody>
                  <a:tcPr marL="50800" marR="50800" marT="50800" marB="50800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07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模型与基准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同一维度,不同量级的数据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517904"/>
            <a:ext cx="4023360" cy="26974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517904"/>
            <a:ext cx="4023360" cy="82296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171907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DeepSeek-V4-Pro-0813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219456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1.6 万亿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2560320" y="226771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总参数(MoE,激活 490 亿)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31520" y="285292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100 万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2560320" y="292608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上下文窗口(token)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31520" y="3511296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87.9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2560320" y="358444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Terminal-Bench 2.1(预览版 72.1)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63440" y="1517904"/>
            <a:ext cx="4023360" cy="269748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663440" y="1517904"/>
            <a:ext cx="4023360" cy="82296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18" name="Text 16"/>
          <p:cNvSpPr/>
          <p:nvPr/>
        </p:nvSpPr>
        <p:spPr>
          <a:xfrm>
            <a:off x="4937760" y="1719072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A37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GPT-5.5(2026-04 起进 Codex)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937760" y="219456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0A37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82.7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6766560" y="226771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Terminal-Bench 2.0(agentic 编码)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937760" y="2852928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0A37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74.0%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766560" y="292608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MRCR v2 @ 100 万 token(较上代 36.6%)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937760" y="3511296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0A37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-60%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6766560" y="358444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幻觉率(较前代)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57200" y="4434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B4530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注:两侧基准版本不同(2.1 vs 2.0),且 DSH 数据来自官方/媒体转述,未经独立第三方核验,直接横比仅供参考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4D6BFE"/>
          </a:solidFill>
          <a:ln/>
        </p:spPr>
      </p:sp>
      <p:sp>
        <p:nvSpPr>
          <p:cNvPr id="3" name="Shape 1"/>
          <p:cNvSpPr/>
          <p:nvPr/>
        </p:nvSpPr>
        <p:spPr>
          <a:xfrm>
            <a:off x="676656" y="384048"/>
            <a:ext cx="310896" cy="310896"/>
          </a:xfrm>
          <a:prstGeom prst="roundRect">
            <a:avLst>
              <a:gd name="adj" fmla="val 17647"/>
            </a:avLst>
          </a:prstGeom>
          <a:solidFill>
            <a:srgbClr val="10A37F"/>
          </a:solidFill>
          <a:ln/>
        </p:spPr>
      </p:sp>
      <p:sp>
        <p:nvSpPr>
          <p:cNvPr id="4" name="Text 2"/>
          <p:cNvSpPr/>
          <p:nvPr/>
        </p:nvSpPr>
        <p:spPr>
          <a:xfrm>
            <a:off x="1115568" y="40233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08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572768" y="384048"/>
            <a:ext cx="7132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优劣势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73152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各自的长处与短板</a:t>
            </a:r>
            <a:endParaRPr lang="en-US" sz="2700" dirty="0"/>
          </a:p>
        </p:txBody>
      </p:sp>
      <p:sp>
        <p:nvSpPr>
          <p:cNvPr id="7" name="Shape 5"/>
          <p:cNvSpPr/>
          <p:nvPr/>
        </p:nvSpPr>
        <p:spPr>
          <a:xfrm>
            <a:off x="457200" y="1481328"/>
            <a:ext cx="4023360" cy="320040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" y="1481328"/>
            <a:ext cx="4023360" cy="82296"/>
          </a:xfrm>
          <a:prstGeom prst="rect">
            <a:avLst/>
          </a:prstGeom>
          <a:solidFill>
            <a:srgbClr val="4D6BFE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166420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31520" y="206654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4D6BFE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优势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49808" y="2377440"/>
            <a:ext cx="118872" cy="118872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12" name="Text 10"/>
          <p:cNvSpPr/>
          <p:nvPr/>
        </p:nvSpPr>
        <p:spPr>
          <a:xfrm>
            <a:off x="969264" y="2322576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完全开源、一切皆插件,可深度定制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49808" y="2706624"/>
            <a:ext cx="118872" cy="118872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14" name="Text 12"/>
          <p:cNvSpPr/>
          <p:nvPr/>
        </p:nvSpPr>
        <p:spPr>
          <a:xfrm>
            <a:off x="969264" y="2651760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免费,配套模型权重开放,私有化友好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49808" y="3035808"/>
            <a:ext cx="118872" cy="118872"/>
          </a:xfrm>
          <a:prstGeom prst="ellipse">
            <a:avLst/>
          </a:prstGeom>
          <a:solidFill>
            <a:srgbClr val="4D6BFE"/>
          </a:solidFill>
          <a:ln/>
        </p:spPr>
      </p:sp>
      <p:sp>
        <p:nvSpPr>
          <p:cNvPr id="16" name="Text 14"/>
          <p:cNvSpPr/>
          <p:nvPr/>
        </p:nvSpPr>
        <p:spPr>
          <a:xfrm>
            <a:off x="969264" y="2980944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编程 + 办公双场景定位,架构理念先进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731520" y="336499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B4530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短板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49808" y="3675888"/>
            <a:ext cx="118872" cy="118872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19" name="Text 17"/>
          <p:cNvSpPr/>
          <p:nvPr/>
        </p:nvSpPr>
        <p:spPr>
          <a:xfrm>
            <a:off x="969264" y="3621024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预览版,稳定性 / 文档 / 企业能力未成熟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49808" y="4005072"/>
            <a:ext cx="118872" cy="118872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21" name="Text 19"/>
          <p:cNvSpPr/>
          <p:nvPr/>
        </p:nvSpPr>
        <p:spPr>
          <a:xfrm>
            <a:off x="969264" y="3950208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生态刚起步,插件与社区经验少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49808" y="4334256"/>
            <a:ext cx="118872" cy="118872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23" name="Text 21"/>
          <p:cNvSpPr/>
          <p:nvPr/>
        </p:nvSpPr>
        <p:spPr>
          <a:xfrm>
            <a:off x="969264" y="4279392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基准数据多为官方转述,缺独立验证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663440" y="1481328"/>
            <a:ext cx="4023360" cy="3200400"/>
          </a:xfrm>
          <a:prstGeom prst="rect">
            <a:avLst/>
          </a:prstGeom>
          <a:solidFill>
            <a:srgbClr val="FFFFFF"/>
          </a:solidFill>
          <a:ln w="9525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663440" y="1481328"/>
            <a:ext cx="4023360" cy="82296"/>
          </a:xfrm>
          <a:prstGeom prst="rect">
            <a:avLst/>
          </a:prstGeom>
          <a:solidFill>
            <a:srgbClr val="10A37F"/>
          </a:solidFill>
          <a:ln/>
        </p:spPr>
      </p:sp>
      <p:sp>
        <p:nvSpPr>
          <p:cNvPr id="26" name="Text 24"/>
          <p:cNvSpPr/>
          <p:nvPr/>
        </p:nvSpPr>
        <p:spPr>
          <a:xfrm>
            <a:off x="4937760" y="1664208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A37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OpenAI Codex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937760" y="206654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10A37F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优势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956048" y="2377440"/>
            <a:ext cx="118872" cy="118872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29" name="Text 27"/>
          <p:cNvSpPr/>
          <p:nvPr/>
        </p:nvSpPr>
        <p:spPr>
          <a:xfrm>
            <a:off x="5175504" y="2322576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成熟稳定,CLI/IDE/桌面/云全场景覆盖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956048" y="2706624"/>
            <a:ext cx="118872" cy="118872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31" name="Text 29"/>
          <p:cNvSpPr/>
          <p:nvPr/>
        </p:nvSpPr>
        <p:spPr>
          <a:xfrm>
            <a:off x="5175504" y="2651760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模型顶尖,长上下文与 agentic 基准领先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956048" y="3035808"/>
            <a:ext cx="118872" cy="118872"/>
          </a:xfrm>
          <a:prstGeom prst="ellipse">
            <a:avLst/>
          </a:prstGeom>
          <a:solidFill>
            <a:srgbClr val="10A37F"/>
          </a:solidFill>
          <a:ln/>
        </p:spPr>
      </p:sp>
      <p:sp>
        <p:nvSpPr>
          <p:cNvPr id="33" name="Text 31"/>
          <p:cNvSpPr/>
          <p:nvPr/>
        </p:nvSpPr>
        <p:spPr>
          <a:xfrm>
            <a:off x="5175504" y="2980944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企业治理完善:RBAC / 审批 / 审计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937760" y="336499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b="1" dirty="0">
                <a:solidFill>
                  <a:srgbClr val="B45309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短板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4956048" y="3675888"/>
            <a:ext cx="118872" cy="118872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36" name="Text 34"/>
          <p:cNvSpPr/>
          <p:nvPr/>
        </p:nvSpPr>
        <p:spPr>
          <a:xfrm>
            <a:off x="5175504" y="3621024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闭源订阅制,按 token 计费,深度定制受限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956048" y="4005072"/>
            <a:ext cx="118872" cy="118872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38" name="Text 36"/>
          <p:cNvSpPr/>
          <p:nvPr/>
        </p:nvSpPr>
        <p:spPr>
          <a:xfrm>
            <a:off x="5175504" y="3950208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主路径绑定 OpenAI 模型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4956048" y="4334256"/>
            <a:ext cx="118872" cy="118872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40" name="Text 38"/>
          <p:cNvSpPr/>
          <p:nvPr/>
        </p:nvSpPr>
        <p:spPr>
          <a:xfrm>
            <a:off x="5175504" y="4279392"/>
            <a:ext cx="34198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1E293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定位偏编程,办公场景覆盖弱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457200" y="482803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DeepSeek Harness vs OpenAI Codex · 调研报告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8549640" y="4828032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PingFang SC" pitchFamily="34" charset="0"/>
                <a:ea typeface="PingFang SC" pitchFamily="34" charset="-122"/>
                <a:cs typeface="PingFang SC" pitchFamily="34" charset="-120"/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DeepSeek Harness vs OpenAI Codex 调研报告</dc:title>
  <dc:subject>PptxGenJS Presentation</dc:subject>
  <dc:creator>DeepSeek Harness Agent</dc:creator>
  <cp:lastModifiedBy>DeepSeek Harness Agent</cp:lastModifiedBy>
  <cp:revision>1</cp:revision>
  <dcterms:created xsi:type="dcterms:W3CDTF">2026-08-13T16:50:37Z</dcterms:created>
  <dcterms:modified xsi:type="dcterms:W3CDTF">2026-08-13T16:50:37Z</dcterms:modified>
</cp:coreProperties>
</file>